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D2C34EC-8F5C-4723-8C42-6E246D758EC0}" type="datetimeFigureOut">
              <a:rPr lang="ru-RU" smtClean="0"/>
              <a:t>24.03.2021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5F98CB-2E41-4FF0-A440-7DDCBE18544B}" type="slidenum">
              <a:rPr lang="ru-RU" smtClean="0"/>
              <a:t>‹#›</a:t>
            </a:fld>
            <a:endParaRPr lang="ru-RU"/>
          </a:p>
        </p:txBody>
      </p:sp>
    </p:spTree>
    <p:extLst>
      <p:ext uri="{BB962C8B-B14F-4D97-AF65-F5344CB8AC3E}">
        <p14:creationId xmlns:p14="http://schemas.microsoft.com/office/powerpoint/2010/main" val="3319050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D2C34EC-8F5C-4723-8C42-6E246D758EC0}" type="datetimeFigureOut">
              <a:rPr lang="ru-RU" smtClean="0"/>
              <a:t>24.03.2021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5F98CB-2E41-4FF0-A440-7DDCBE18544B}" type="slidenum">
              <a:rPr lang="ru-RU" smtClean="0"/>
              <a:t>‹#›</a:t>
            </a:fld>
            <a:endParaRPr lang="ru-RU"/>
          </a:p>
        </p:txBody>
      </p:sp>
    </p:spTree>
    <p:extLst>
      <p:ext uri="{BB962C8B-B14F-4D97-AF65-F5344CB8AC3E}">
        <p14:creationId xmlns:p14="http://schemas.microsoft.com/office/powerpoint/2010/main" val="214333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D2C34EC-8F5C-4723-8C42-6E246D758EC0}" type="datetimeFigureOut">
              <a:rPr lang="ru-RU" smtClean="0"/>
              <a:t>24.03.2021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5F98CB-2E41-4FF0-A440-7DDCBE18544B}" type="slidenum">
              <a:rPr lang="ru-RU" smtClean="0"/>
              <a:t>‹#›</a:t>
            </a:fld>
            <a:endParaRPr lang="ru-RU"/>
          </a:p>
        </p:txBody>
      </p:sp>
    </p:spTree>
    <p:extLst>
      <p:ext uri="{BB962C8B-B14F-4D97-AF65-F5344CB8AC3E}">
        <p14:creationId xmlns:p14="http://schemas.microsoft.com/office/powerpoint/2010/main" val="1747593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D2C34EC-8F5C-4723-8C42-6E246D758EC0}" type="datetimeFigureOut">
              <a:rPr lang="ru-RU" smtClean="0"/>
              <a:t>24.03.2021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95F98CB-2E41-4FF0-A440-7DDCBE18544B}" type="slidenum">
              <a:rPr lang="ru-RU" smtClean="0"/>
              <a:t>‹#›</a:t>
            </a:fld>
            <a:endParaRPr lang="ru-RU"/>
          </a:p>
        </p:txBody>
      </p:sp>
    </p:spTree>
    <p:extLst>
      <p:ext uri="{BB962C8B-B14F-4D97-AF65-F5344CB8AC3E}">
        <p14:creationId xmlns:p14="http://schemas.microsoft.com/office/powerpoint/2010/main" val="1486932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D2C34EC-8F5C-4723-8C42-6E246D758EC0}" type="datetimeFigureOut">
              <a:rPr lang="ru-RU" smtClean="0"/>
              <a:t>24.03.2021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95F98CB-2E41-4FF0-A440-7DDCBE18544B}" type="slidenum">
              <a:rPr lang="ru-RU" smtClean="0"/>
              <a:t>‹#›</a:t>
            </a:fld>
            <a:endParaRPr lang="ru-RU"/>
          </a:p>
        </p:txBody>
      </p:sp>
    </p:spTree>
    <p:extLst>
      <p:ext uri="{BB962C8B-B14F-4D97-AF65-F5344CB8AC3E}">
        <p14:creationId xmlns:p14="http://schemas.microsoft.com/office/powerpoint/2010/main" val="710469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D2C34EC-8F5C-4723-8C42-6E246D758EC0}" type="datetimeFigureOut">
              <a:rPr lang="ru-RU" smtClean="0"/>
              <a:t>24.03.2021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95F98CB-2E41-4FF0-A440-7DDCBE18544B}" type="slidenum">
              <a:rPr lang="ru-RU" smtClean="0"/>
              <a:t>‹#›</a:t>
            </a:fld>
            <a:endParaRPr lang="ru-RU"/>
          </a:p>
        </p:txBody>
      </p:sp>
    </p:spTree>
    <p:extLst>
      <p:ext uri="{BB962C8B-B14F-4D97-AF65-F5344CB8AC3E}">
        <p14:creationId xmlns:p14="http://schemas.microsoft.com/office/powerpoint/2010/main" val="1326965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D2C34EC-8F5C-4723-8C42-6E246D758EC0}" type="datetimeFigureOut">
              <a:rPr lang="ru-RU" smtClean="0"/>
              <a:t>24.03.2021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95F98CB-2E41-4FF0-A440-7DDCBE18544B}" type="slidenum">
              <a:rPr lang="ru-RU" smtClean="0"/>
              <a:t>‹#›</a:t>
            </a:fld>
            <a:endParaRPr lang="ru-RU"/>
          </a:p>
        </p:txBody>
      </p:sp>
    </p:spTree>
    <p:extLst>
      <p:ext uri="{BB962C8B-B14F-4D97-AF65-F5344CB8AC3E}">
        <p14:creationId xmlns:p14="http://schemas.microsoft.com/office/powerpoint/2010/main" val="1661471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D2C34EC-8F5C-4723-8C42-6E246D758EC0}" type="datetimeFigureOut">
              <a:rPr lang="ru-RU" smtClean="0"/>
              <a:t>24.03.2021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95F98CB-2E41-4FF0-A440-7DDCBE18544B}" type="slidenum">
              <a:rPr lang="ru-RU" smtClean="0"/>
              <a:t>‹#›</a:t>
            </a:fld>
            <a:endParaRPr lang="ru-RU"/>
          </a:p>
        </p:txBody>
      </p:sp>
    </p:spTree>
    <p:extLst>
      <p:ext uri="{BB962C8B-B14F-4D97-AF65-F5344CB8AC3E}">
        <p14:creationId xmlns:p14="http://schemas.microsoft.com/office/powerpoint/2010/main" val="887165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D2C34EC-8F5C-4723-8C42-6E246D758EC0}" type="datetimeFigureOut">
              <a:rPr lang="ru-RU" smtClean="0"/>
              <a:t>24.03.2021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95F98CB-2E41-4FF0-A440-7DDCBE18544B}" type="slidenum">
              <a:rPr lang="ru-RU" smtClean="0"/>
              <a:t>‹#›</a:t>
            </a:fld>
            <a:endParaRPr lang="ru-RU"/>
          </a:p>
        </p:txBody>
      </p:sp>
    </p:spTree>
    <p:extLst>
      <p:ext uri="{BB962C8B-B14F-4D97-AF65-F5344CB8AC3E}">
        <p14:creationId xmlns:p14="http://schemas.microsoft.com/office/powerpoint/2010/main" val="2472760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D2C34EC-8F5C-4723-8C42-6E246D758EC0}" type="datetimeFigureOut">
              <a:rPr lang="ru-RU" smtClean="0"/>
              <a:t>24.03.2021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5F98CB-2E41-4FF0-A440-7DDCBE18544B}" type="slidenum">
              <a:rPr lang="ru-RU" smtClean="0"/>
              <a:t>‹#›</a:t>
            </a:fld>
            <a:endParaRPr lang="ru-RU"/>
          </a:p>
        </p:txBody>
      </p:sp>
    </p:spTree>
    <p:extLst>
      <p:ext uri="{BB962C8B-B14F-4D97-AF65-F5344CB8AC3E}">
        <p14:creationId xmlns:p14="http://schemas.microsoft.com/office/powerpoint/2010/main" val="3687106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D2C34EC-8F5C-4723-8C42-6E246D758EC0}" type="datetimeFigureOut">
              <a:rPr lang="ru-RU" smtClean="0"/>
              <a:t>24.03.2021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5F98CB-2E41-4FF0-A440-7DDCBE18544B}" type="slidenum">
              <a:rPr lang="ru-RU" smtClean="0"/>
              <a:t>‹#›</a:t>
            </a:fld>
            <a:endParaRPr lang="ru-RU"/>
          </a:p>
        </p:txBody>
      </p:sp>
    </p:spTree>
    <p:extLst>
      <p:ext uri="{BB962C8B-B14F-4D97-AF65-F5344CB8AC3E}">
        <p14:creationId xmlns:p14="http://schemas.microsoft.com/office/powerpoint/2010/main" val="470059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2C34EC-8F5C-4723-8C42-6E246D758EC0}" type="datetimeFigureOut">
              <a:rPr lang="ru-RU" smtClean="0"/>
              <a:t>24.03.2021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5F98CB-2E41-4FF0-A440-7DDCBE18544B}" type="slidenum">
              <a:rPr lang="ru-RU" smtClean="0"/>
              <a:t>‹#›</a:t>
            </a:fld>
            <a:endParaRPr lang="ru-RU"/>
          </a:p>
        </p:txBody>
      </p:sp>
    </p:spTree>
    <p:extLst>
      <p:ext uri="{BB962C8B-B14F-4D97-AF65-F5344CB8AC3E}">
        <p14:creationId xmlns:p14="http://schemas.microsoft.com/office/powerpoint/2010/main" val="12246781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6527" y="808470"/>
            <a:ext cx="10515600" cy="1325563"/>
          </a:xfrm>
        </p:spPr>
        <p:txBody>
          <a:bodyPr>
            <a:normAutofit/>
          </a:bodyPr>
          <a:lstStyle/>
          <a:p>
            <a:pPr algn="ctr"/>
            <a:r>
              <a:rPr lang="kk-KZ" sz="3200" smtClean="0">
                <a:latin typeface="Times New Roman" panose="02020603050405020304" pitchFamily="18" charset="0"/>
                <a:cs typeface="Times New Roman" panose="02020603050405020304" pitchFamily="18" charset="0"/>
              </a:rPr>
              <a:t>ПӘН АТАУЫ</a:t>
            </a:r>
            <a:endParaRPr lang="ru-RU" sz="320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2134033"/>
            <a:ext cx="10515600" cy="4042929"/>
          </a:xfrm>
        </p:spPr>
        <p:txBody>
          <a:bodyPr/>
          <a:lstStyle/>
          <a:p>
            <a:pPr marL="0" indent="0" algn="ctr">
              <a:buNone/>
            </a:pPr>
            <a:r>
              <a:rPr lang="kk-KZ" sz="4400" b="1">
                <a:latin typeface="Times New Roman" panose="02020603050405020304" pitchFamily="18" charset="0"/>
                <a:cs typeface="Times New Roman" panose="02020603050405020304" pitchFamily="18" charset="0"/>
              </a:rPr>
              <a:t>ЖЕРДІ ПАЙДАЛАНУ МЕН ҚОРҒАУДЫ </a:t>
            </a:r>
            <a:endParaRPr lang="ru-RU" sz="4400" b="1">
              <a:latin typeface="Times New Roman" panose="02020603050405020304" pitchFamily="18" charset="0"/>
              <a:cs typeface="Times New Roman" panose="02020603050405020304" pitchFamily="18" charset="0"/>
            </a:endParaRPr>
          </a:p>
          <a:p>
            <a:pPr marL="0" indent="0" algn="ctr">
              <a:buNone/>
            </a:pPr>
            <a:r>
              <a:rPr lang="kk-KZ" sz="4400" b="1">
                <a:latin typeface="Times New Roman" panose="02020603050405020304" pitchFamily="18" charset="0"/>
                <a:cs typeface="Times New Roman" panose="02020603050405020304" pitchFamily="18" charset="0"/>
              </a:rPr>
              <a:t>МЕМЛЕКЕТТІК БАҚЫЛАУ</a:t>
            </a:r>
            <a:endParaRPr lang="ru-RU" sz="4400" b="1">
              <a:latin typeface="Times New Roman" panose="02020603050405020304" pitchFamily="18" charset="0"/>
              <a:cs typeface="Times New Roman" panose="02020603050405020304" pitchFamily="18" charset="0"/>
            </a:endParaRPr>
          </a:p>
          <a:p>
            <a:endParaRPr lang="ru-RU"/>
          </a:p>
        </p:txBody>
      </p:sp>
    </p:spTree>
    <p:extLst>
      <p:ext uri="{BB962C8B-B14F-4D97-AF65-F5344CB8AC3E}">
        <p14:creationId xmlns:p14="http://schemas.microsoft.com/office/powerpoint/2010/main" val="2145924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523999" y="2008909"/>
            <a:ext cx="10141527" cy="2743200"/>
          </a:xfrm>
        </p:spPr>
        <p:txBody>
          <a:bodyPr>
            <a:normAutofit/>
          </a:bodyPr>
          <a:lstStyle/>
          <a:p>
            <a:r>
              <a:rPr lang="kk-KZ" sz="4000" smtClean="0">
                <a:latin typeface="Times New Roman" panose="02020603050405020304" pitchFamily="18" charset="0"/>
                <a:cs typeface="Times New Roman" panose="02020603050405020304" pitchFamily="18" charset="0"/>
              </a:rPr>
              <a:t>Тақырып 1</a:t>
            </a:r>
          </a:p>
          <a:p>
            <a:r>
              <a:rPr lang="kk-KZ" sz="4000" b="1" smtClean="0">
                <a:latin typeface="Times New Roman" panose="02020603050405020304" pitchFamily="18" charset="0"/>
                <a:cs typeface="Times New Roman" panose="02020603050405020304" pitchFamily="18" charset="0"/>
              </a:rPr>
              <a:t>ҚАЗАҚСТАН </a:t>
            </a:r>
            <a:r>
              <a:rPr lang="kk-KZ" sz="4000" b="1">
                <a:latin typeface="Times New Roman" panose="02020603050405020304" pitchFamily="18" charset="0"/>
                <a:cs typeface="Times New Roman" panose="02020603050405020304" pitchFamily="18" charset="0"/>
              </a:rPr>
              <a:t>РЕСПУБЛИКАСЫНЫҢ ЖЕР ЗАҢНАМАСЫ</a:t>
            </a:r>
            <a:endParaRPr lang="ru-RU" sz="4000" b="1">
              <a:latin typeface="Times New Roman" panose="02020603050405020304" pitchFamily="18" charset="0"/>
              <a:cs typeface="Times New Roman" panose="02020603050405020304" pitchFamily="18" charset="0"/>
            </a:endParaRPr>
          </a:p>
          <a:p>
            <a:endParaRPr lang="ru-RU"/>
          </a:p>
        </p:txBody>
      </p:sp>
    </p:spTree>
    <p:extLst>
      <p:ext uri="{BB962C8B-B14F-4D97-AF65-F5344CB8AC3E}">
        <p14:creationId xmlns:p14="http://schemas.microsoft.com/office/powerpoint/2010/main" val="2351686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523999" y="2008909"/>
            <a:ext cx="10141527" cy="2743200"/>
          </a:xfrm>
        </p:spPr>
        <p:txBody>
          <a:bodyPr>
            <a:normAutofit/>
          </a:bodyPr>
          <a:lstStyle/>
          <a:p>
            <a:r>
              <a:rPr lang="kk-KZ" sz="3600">
                <a:latin typeface="Times New Roman" panose="02020603050405020304" pitchFamily="18" charset="0"/>
                <a:cs typeface="Times New Roman" panose="02020603050405020304" pitchFamily="18" charset="0"/>
              </a:rPr>
              <a:t>Қазақстан </a:t>
            </a:r>
            <a:r>
              <a:rPr lang="kk-KZ" sz="3600">
                <a:latin typeface="Times New Roman" panose="02020603050405020304" pitchFamily="18" charset="0"/>
                <a:cs typeface="Times New Roman" panose="02020603050405020304" pitchFamily="18" charset="0"/>
              </a:rPr>
              <a:t>Республикасы </a:t>
            </a:r>
            <a:endParaRPr lang="kk-KZ" sz="3600" smtClean="0">
              <a:latin typeface="Times New Roman" panose="02020603050405020304" pitchFamily="18" charset="0"/>
              <a:cs typeface="Times New Roman" panose="02020603050405020304" pitchFamily="18" charset="0"/>
            </a:endParaRPr>
          </a:p>
          <a:p>
            <a:r>
              <a:rPr lang="kk-KZ" sz="3600" smtClean="0">
                <a:latin typeface="Times New Roman" panose="02020603050405020304" pitchFamily="18" charset="0"/>
                <a:cs typeface="Times New Roman" panose="02020603050405020304" pitchFamily="18" charset="0"/>
              </a:rPr>
              <a:t>жер </a:t>
            </a:r>
            <a:r>
              <a:rPr lang="kk-KZ" sz="3600">
                <a:latin typeface="Times New Roman" panose="02020603050405020304" pitchFamily="18" charset="0"/>
                <a:cs typeface="Times New Roman" panose="02020603050405020304" pitchFamily="18" charset="0"/>
              </a:rPr>
              <a:t>заңнамасының </a:t>
            </a:r>
            <a:r>
              <a:rPr lang="kk-KZ" sz="3600" smtClean="0">
                <a:latin typeface="Times New Roman" panose="02020603050405020304" pitchFamily="18" charset="0"/>
                <a:cs typeface="Times New Roman" panose="02020603050405020304" pitchFamily="18" charset="0"/>
              </a:rPr>
              <a:t>негізі – </a:t>
            </a:r>
          </a:p>
          <a:p>
            <a:r>
              <a:rPr lang="kk-KZ" sz="3600" smtClean="0">
                <a:latin typeface="Times New Roman" panose="02020603050405020304" pitchFamily="18" charset="0"/>
                <a:cs typeface="Times New Roman" panose="02020603050405020304" pitchFamily="18" charset="0"/>
              </a:rPr>
              <a:t>2003 </a:t>
            </a:r>
            <a:r>
              <a:rPr lang="kk-KZ" sz="3600">
                <a:latin typeface="Times New Roman" panose="02020603050405020304" pitchFamily="18" charset="0"/>
                <a:cs typeface="Times New Roman" panose="02020603050405020304" pitchFamily="18" charset="0"/>
              </a:rPr>
              <a:t>жылғы 20 маусымдағы № 442 </a:t>
            </a:r>
            <a:r>
              <a:rPr lang="kk-KZ" sz="3600">
                <a:latin typeface="Times New Roman" panose="02020603050405020304" pitchFamily="18" charset="0"/>
                <a:cs typeface="Times New Roman" panose="02020603050405020304" pitchFamily="18" charset="0"/>
              </a:rPr>
              <a:t>Жер </a:t>
            </a:r>
            <a:r>
              <a:rPr lang="kk-KZ" sz="3600" smtClean="0">
                <a:latin typeface="Times New Roman" panose="02020603050405020304" pitchFamily="18" charset="0"/>
                <a:cs typeface="Times New Roman" panose="02020603050405020304" pitchFamily="18" charset="0"/>
              </a:rPr>
              <a:t>кодексі</a:t>
            </a:r>
            <a:endParaRPr lang="ru-RU" sz="3600">
              <a:latin typeface="Times New Roman" panose="02020603050405020304" pitchFamily="18" charset="0"/>
              <a:cs typeface="Times New Roman" panose="02020603050405020304" pitchFamily="18" charset="0"/>
            </a:endParaRPr>
          </a:p>
          <a:p>
            <a:endParaRPr lang="ru-RU"/>
          </a:p>
        </p:txBody>
      </p:sp>
    </p:spTree>
    <p:extLst>
      <p:ext uri="{BB962C8B-B14F-4D97-AF65-F5344CB8AC3E}">
        <p14:creationId xmlns:p14="http://schemas.microsoft.com/office/powerpoint/2010/main" val="2854228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57200" y="623455"/>
            <a:ext cx="10903527" cy="5569527"/>
          </a:xfrm>
        </p:spPr>
        <p:txBody>
          <a:bodyPr>
            <a:normAutofit fontScale="25000" lnSpcReduction="20000"/>
          </a:bodyPr>
          <a:lstStyle/>
          <a:p>
            <a:r>
              <a:rPr lang="kk-KZ" sz="9600" i="1">
                <a:latin typeface="Times New Roman" panose="02020603050405020304" pitchFamily="18" charset="0"/>
                <a:cs typeface="Times New Roman" panose="02020603050405020304" pitchFamily="18" charset="0"/>
              </a:rPr>
              <a:t>1.1 Жер заңнамасының принциптері</a:t>
            </a:r>
            <a:endParaRPr lang="ru-RU" sz="9600">
              <a:latin typeface="Times New Roman" panose="02020603050405020304" pitchFamily="18" charset="0"/>
              <a:cs typeface="Times New Roman" panose="02020603050405020304" pitchFamily="18" charset="0"/>
            </a:endParaRPr>
          </a:p>
          <a:p>
            <a:pPr algn="l"/>
            <a:r>
              <a:rPr lang="kk-KZ" sz="9600">
                <a:latin typeface="Times New Roman" panose="02020603050405020304" pitchFamily="18" charset="0"/>
                <a:cs typeface="Times New Roman" panose="02020603050405020304" pitchFamily="18" charset="0"/>
              </a:rPr>
              <a:t>Қазақстан Республикасының жер заңдары: </a:t>
            </a:r>
            <a:endParaRPr lang="ru-RU" sz="9600">
              <a:latin typeface="Times New Roman" panose="02020603050405020304" pitchFamily="18" charset="0"/>
              <a:cs typeface="Times New Roman" panose="02020603050405020304" pitchFamily="18" charset="0"/>
            </a:endParaRPr>
          </a:p>
          <a:p>
            <a:pPr algn="l"/>
            <a:r>
              <a:rPr lang="kk-KZ" sz="9600">
                <a:latin typeface="Times New Roman" panose="02020603050405020304" pitchFamily="18" charset="0"/>
                <a:cs typeface="Times New Roman" panose="02020603050405020304" pitchFamily="18" charset="0"/>
              </a:rPr>
              <a:t>1) Қазақстан Республикасы аумағының тұтастығы, қол сұғылмаушылығы және бөлiнбейтiндiгi; </a:t>
            </a:r>
            <a:endParaRPr lang="ru-RU" sz="9600">
              <a:latin typeface="Times New Roman" panose="02020603050405020304" pitchFamily="18" charset="0"/>
              <a:cs typeface="Times New Roman" panose="02020603050405020304" pitchFamily="18" charset="0"/>
            </a:endParaRPr>
          </a:p>
          <a:p>
            <a:pPr algn="l"/>
            <a:r>
              <a:rPr lang="kk-KZ" sz="9600">
                <a:latin typeface="Times New Roman" panose="02020603050405020304" pitchFamily="18" charset="0"/>
                <a:cs typeface="Times New Roman" panose="02020603050405020304" pitchFamily="18" charset="0"/>
              </a:rPr>
              <a:t>2) жердi табиғи ресурс, Қазақстан Республикасы халқының өмiрi мен қызметiнiң негiзi ретiнде сақтау; </a:t>
            </a:r>
            <a:endParaRPr lang="ru-RU" sz="9600">
              <a:latin typeface="Times New Roman" panose="02020603050405020304" pitchFamily="18" charset="0"/>
              <a:cs typeface="Times New Roman" panose="02020603050405020304" pitchFamily="18" charset="0"/>
            </a:endParaRPr>
          </a:p>
          <a:p>
            <a:pPr algn="l"/>
            <a:r>
              <a:rPr lang="kk-KZ" sz="9600">
                <a:latin typeface="Times New Roman" panose="02020603050405020304" pitchFamily="18" charset="0"/>
                <a:cs typeface="Times New Roman" panose="02020603050405020304" pitchFamily="18" charset="0"/>
              </a:rPr>
              <a:t>3) жердi қорғау және ұтымды пайдалану; </a:t>
            </a:r>
            <a:endParaRPr lang="ru-RU" sz="9600">
              <a:latin typeface="Times New Roman" panose="02020603050405020304" pitchFamily="18" charset="0"/>
              <a:cs typeface="Times New Roman" panose="02020603050405020304" pitchFamily="18" charset="0"/>
            </a:endParaRPr>
          </a:p>
          <a:p>
            <a:pPr algn="l"/>
            <a:r>
              <a:rPr lang="kk-KZ" sz="9600">
                <a:latin typeface="Times New Roman" panose="02020603050405020304" pitchFamily="18" charset="0"/>
                <a:cs typeface="Times New Roman" panose="02020603050405020304" pitchFamily="18" charset="0"/>
              </a:rPr>
              <a:t>4) экологиялық қауiпсiздiктi қамтамасыз ету; </a:t>
            </a:r>
            <a:endParaRPr lang="ru-RU" sz="9600">
              <a:latin typeface="Times New Roman" panose="02020603050405020304" pitchFamily="18" charset="0"/>
              <a:cs typeface="Times New Roman" panose="02020603050405020304" pitchFamily="18" charset="0"/>
            </a:endParaRPr>
          </a:p>
          <a:p>
            <a:pPr algn="l"/>
            <a:r>
              <a:rPr lang="kk-KZ" sz="9600">
                <a:latin typeface="Times New Roman" panose="02020603050405020304" pitchFamily="18" charset="0"/>
                <a:cs typeface="Times New Roman" panose="02020603050405020304" pitchFamily="18" charset="0"/>
              </a:rPr>
              <a:t>5) жердi нысаналы пайдалану; </a:t>
            </a:r>
            <a:endParaRPr lang="ru-RU" sz="9600">
              <a:latin typeface="Times New Roman" panose="02020603050405020304" pitchFamily="18" charset="0"/>
              <a:cs typeface="Times New Roman" panose="02020603050405020304" pitchFamily="18" charset="0"/>
            </a:endParaRPr>
          </a:p>
          <a:p>
            <a:pPr algn="l"/>
            <a:r>
              <a:rPr lang="kk-KZ" sz="9600">
                <a:latin typeface="Times New Roman" panose="02020603050405020304" pitchFamily="18" charset="0"/>
                <a:cs typeface="Times New Roman" panose="02020603050405020304" pitchFamily="18" charset="0"/>
              </a:rPr>
              <a:t>6) ауыл шаруашылығы мақсатындағы жердiң басымдығы; </a:t>
            </a:r>
            <a:endParaRPr lang="ru-RU" sz="9600">
              <a:latin typeface="Times New Roman" panose="02020603050405020304" pitchFamily="18" charset="0"/>
              <a:cs typeface="Times New Roman" panose="02020603050405020304" pitchFamily="18" charset="0"/>
            </a:endParaRPr>
          </a:p>
          <a:p>
            <a:pPr algn="l"/>
            <a:r>
              <a:rPr lang="kk-KZ" sz="9600">
                <a:latin typeface="Times New Roman" panose="02020603050405020304" pitchFamily="18" charset="0"/>
                <a:cs typeface="Times New Roman" panose="02020603050405020304" pitchFamily="18" charset="0"/>
              </a:rPr>
              <a:t>7) жердiң жай-күйi және оған қолжетiмдiлiк туралы ақпаратпен қамтамасыз ету; </a:t>
            </a:r>
            <a:endParaRPr lang="ru-RU" sz="9600">
              <a:latin typeface="Times New Roman" panose="02020603050405020304" pitchFamily="18" charset="0"/>
              <a:cs typeface="Times New Roman" panose="02020603050405020304" pitchFamily="18" charset="0"/>
            </a:endParaRPr>
          </a:p>
          <a:p>
            <a:pPr algn="l"/>
            <a:r>
              <a:rPr lang="kk-KZ" sz="9600">
                <a:latin typeface="Times New Roman" panose="02020603050405020304" pitchFamily="18" charset="0"/>
                <a:cs typeface="Times New Roman" panose="02020603050405020304" pitchFamily="18" charset="0"/>
              </a:rPr>
              <a:t>8) жердi пайдалану мен қорғау жөнiндегi iс-шараларды мемлекеттiк қолдау; </a:t>
            </a:r>
            <a:endParaRPr lang="ru-RU" sz="9600">
              <a:latin typeface="Times New Roman" panose="02020603050405020304" pitchFamily="18" charset="0"/>
              <a:cs typeface="Times New Roman" panose="02020603050405020304" pitchFamily="18" charset="0"/>
            </a:endParaRPr>
          </a:p>
          <a:p>
            <a:pPr algn="l"/>
            <a:r>
              <a:rPr lang="kk-KZ" sz="9600">
                <a:latin typeface="Times New Roman" panose="02020603050405020304" pitchFamily="18" charset="0"/>
                <a:cs typeface="Times New Roman" panose="02020603050405020304" pitchFamily="18" charset="0"/>
              </a:rPr>
              <a:t>9) жерге залал келуiн болдырмау немесе оның зардаптарын жою; </a:t>
            </a:r>
            <a:endParaRPr lang="ru-RU" sz="9600">
              <a:latin typeface="Times New Roman" panose="02020603050405020304" pitchFamily="18" charset="0"/>
              <a:cs typeface="Times New Roman" panose="02020603050405020304" pitchFamily="18" charset="0"/>
            </a:endParaRPr>
          </a:p>
          <a:p>
            <a:pPr algn="l"/>
            <a:r>
              <a:rPr lang="kk-KZ" sz="9600">
                <a:latin typeface="Times New Roman" panose="02020603050405020304" pitchFamily="18" charset="0"/>
                <a:cs typeface="Times New Roman" panose="02020603050405020304" pitchFamily="18" charset="0"/>
              </a:rPr>
              <a:t>10) жердi ақылы пайдалану принциптерiне негiзделедi. </a:t>
            </a:r>
            <a:endParaRPr lang="ru-RU" sz="9600">
              <a:latin typeface="Times New Roman" panose="02020603050405020304" pitchFamily="18" charset="0"/>
              <a:cs typeface="Times New Roman" panose="02020603050405020304" pitchFamily="18" charset="0"/>
            </a:endParaRPr>
          </a:p>
          <a:p>
            <a:endParaRPr lang="ru-RU"/>
          </a:p>
        </p:txBody>
      </p:sp>
    </p:spTree>
    <p:extLst>
      <p:ext uri="{BB962C8B-B14F-4D97-AF65-F5344CB8AC3E}">
        <p14:creationId xmlns:p14="http://schemas.microsoft.com/office/powerpoint/2010/main" val="2640857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98764" y="581891"/>
            <a:ext cx="10903527" cy="5569527"/>
          </a:xfrm>
        </p:spPr>
        <p:txBody>
          <a:bodyPr>
            <a:normAutofit lnSpcReduction="10000"/>
          </a:bodyPr>
          <a:lstStyle/>
          <a:p>
            <a:r>
              <a:rPr lang="kk-KZ" i="1">
                <a:latin typeface="Times New Roman" panose="02020603050405020304" pitchFamily="18" charset="0"/>
                <a:cs typeface="Times New Roman" panose="02020603050405020304" pitchFamily="18" charset="0"/>
              </a:rPr>
              <a:t>Жер </a:t>
            </a:r>
            <a:r>
              <a:rPr lang="kk-KZ" i="1">
                <a:latin typeface="Times New Roman" panose="02020603050405020304" pitchFamily="18" charset="0"/>
                <a:cs typeface="Times New Roman" panose="02020603050405020304" pitchFamily="18" charset="0"/>
              </a:rPr>
              <a:t>заңдарының </a:t>
            </a:r>
            <a:r>
              <a:rPr lang="kk-KZ" i="1" smtClean="0">
                <a:latin typeface="Times New Roman" panose="02020603050405020304" pitchFamily="18" charset="0"/>
                <a:cs typeface="Times New Roman" panose="02020603050405020304" pitchFamily="18" charset="0"/>
              </a:rPr>
              <a:t>мiндеттерi</a:t>
            </a:r>
          </a:p>
          <a:p>
            <a:endParaRPr lang="ru-RU">
              <a:latin typeface="Times New Roman" panose="02020603050405020304" pitchFamily="18" charset="0"/>
              <a:cs typeface="Times New Roman" panose="02020603050405020304" pitchFamily="18" charset="0"/>
            </a:endParaRPr>
          </a:p>
          <a:p>
            <a:pPr algn="l"/>
            <a:r>
              <a:rPr lang="kk-KZ">
                <a:latin typeface="Times New Roman" panose="02020603050405020304" pitchFamily="18" charset="0"/>
                <a:cs typeface="Times New Roman" panose="02020603050405020304" pitchFamily="18" charset="0"/>
              </a:rPr>
              <a:t>       Қазақстан Республикасы жер заңдарының мiндеттерi: </a:t>
            </a:r>
            <a:endParaRPr lang="ru-RU">
              <a:latin typeface="Times New Roman" panose="02020603050405020304" pitchFamily="18" charset="0"/>
              <a:cs typeface="Times New Roman" panose="02020603050405020304" pitchFamily="18" charset="0"/>
            </a:endParaRPr>
          </a:p>
          <a:p>
            <a:pPr lvl="0" algn="l"/>
            <a:r>
              <a:rPr lang="kk-KZ" smtClean="0">
                <a:latin typeface="Times New Roman" panose="02020603050405020304" pitchFamily="18" charset="0"/>
                <a:cs typeface="Times New Roman" panose="02020603050405020304" pitchFamily="18" charset="0"/>
              </a:rPr>
              <a:t>- жер </a:t>
            </a:r>
            <a:r>
              <a:rPr lang="kk-KZ">
                <a:latin typeface="Times New Roman" panose="02020603050405020304" pitchFamily="18" charset="0"/>
                <a:cs typeface="Times New Roman" panose="02020603050405020304" pitchFamily="18" charset="0"/>
              </a:rPr>
              <a:t>учаскесiне меншiк құқығы мен жер пайдалану құқығы туындауының, өзгертiлуi мен тоқтатылуының негiздерiн, шарттары мен шектерiн;</a:t>
            </a:r>
            <a:endParaRPr lang="ru-RU">
              <a:latin typeface="Times New Roman" panose="02020603050405020304" pitchFamily="18" charset="0"/>
              <a:cs typeface="Times New Roman" panose="02020603050405020304" pitchFamily="18" charset="0"/>
            </a:endParaRPr>
          </a:p>
          <a:p>
            <a:pPr lvl="0" algn="l"/>
            <a:r>
              <a:rPr lang="kk-KZ" smtClean="0">
                <a:latin typeface="Times New Roman" panose="02020603050405020304" pitchFamily="18" charset="0"/>
                <a:cs typeface="Times New Roman" panose="02020603050405020304" pitchFamily="18" charset="0"/>
              </a:rPr>
              <a:t>- жер </a:t>
            </a:r>
            <a:r>
              <a:rPr lang="kk-KZ">
                <a:latin typeface="Times New Roman" panose="02020603050405020304" pitchFamily="18" charset="0"/>
                <a:cs typeface="Times New Roman" panose="02020603050405020304" pitchFamily="18" charset="0"/>
              </a:rPr>
              <a:t>учаскелерiнiң меншiк иелерi мен жер пайдаланушылардың құқықтары мен мiндеттерiн жүзеге асыру тәртiбiн белгiлеу; </a:t>
            </a:r>
            <a:endParaRPr lang="ru-RU">
              <a:latin typeface="Times New Roman" panose="02020603050405020304" pitchFamily="18" charset="0"/>
              <a:cs typeface="Times New Roman" panose="02020603050405020304" pitchFamily="18" charset="0"/>
            </a:endParaRPr>
          </a:p>
          <a:p>
            <a:pPr lvl="0" algn="l"/>
            <a:r>
              <a:rPr lang="kk-KZ" smtClean="0">
                <a:latin typeface="Times New Roman" panose="02020603050405020304" pitchFamily="18" charset="0"/>
                <a:cs typeface="Times New Roman" panose="02020603050405020304" pitchFamily="18" charset="0"/>
              </a:rPr>
              <a:t>- жердi </a:t>
            </a:r>
            <a:r>
              <a:rPr lang="kk-KZ">
                <a:latin typeface="Times New Roman" panose="02020603050405020304" pitchFamily="18" charset="0"/>
                <a:cs typeface="Times New Roman" panose="02020603050405020304" pitchFamily="18" charset="0"/>
              </a:rPr>
              <a:t>ұтымды пайдалану мен қорғауды, топырақ құнарлылығын ұдайы қалпына келтiрiп отыруды, табиғи ортаны сақтау мен жақсартуды қамтамасыз ету мақсатында жер қатынастарын реттеу; </a:t>
            </a:r>
            <a:endParaRPr lang="ru-RU">
              <a:latin typeface="Times New Roman" panose="02020603050405020304" pitchFamily="18" charset="0"/>
              <a:cs typeface="Times New Roman" panose="02020603050405020304" pitchFamily="18" charset="0"/>
            </a:endParaRPr>
          </a:p>
          <a:p>
            <a:pPr lvl="0" algn="l"/>
            <a:r>
              <a:rPr lang="kk-KZ" smtClean="0">
                <a:latin typeface="Times New Roman" panose="02020603050405020304" pitchFamily="18" charset="0"/>
                <a:cs typeface="Times New Roman" panose="02020603050405020304" pitchFamily="18" charset="0"/>
              </a:rPr>
              <a:t>- шаруашылық </a:t>
            </a:r>
            <a:r>
              <a:rPr lang="kk-KZ">
                <a:latin typeface="Times New Roman" panose="02020603050405020304" pitchFamily="18" charset="0"/>
                <a:cs typeface="Times New Roman" panose="02020603050405020304" pitchFamily="18" charset="0"/>
              </a:rPr>
              <a:t>жүргiзудiң барлық нысандарын тең құқықпен дамыту үшiн жағдайлар жасау; </a:t>
            </a:r>
            <a:endParaRPr lang="ru-RU">
              <a:latin typeface="Times New Roman" panose="02020603050405020304" pitchFamily="18" charset="0"/>
              <a:cs typeface="Times New Roman" panose="02020603050405020304" pitchFamily="18" charset="0"/>
            </a:endParaRPr>
          </a:p>
          <a:p>
            <a:pPr lvl="0" algn="l"/>
            <a:r>
              <a:rPr lang="kk-KZ" smtClean="0">
                <a:latin typeface="Times New Roman" panose="02020603050405020304" pitchFamily="18" charset="0"/>
                <a:cs typeface="Times New Roman" panose="02020603050405020304" pitchFamily="18" charset="0"/>
              </a:rPr>
              <a:t>- жеке </a:t>
            </a:r>
            <a:r>
              <a:rPr lang="kk-KZ">
                <a:latin typeface="Times New Roman" panose="02020603050405020304" pitchFamily="18" charset="0"/>
                <a:cs typeface="Times New Roman" panose="02020603050405020304" pitchFamily="18" charset="0"/>
              </a:rPr>
              <a:t>және заңды тұлғалар мен мемлекеттiң жерге құқықтарын қорғау; жылжымайтын мүлiк рыногын жасау мен дамыту; </a:t>
            </a:r>
            <a:endParaRPr lang="ru-RU">
              <a:latin typeface="Times New Roman" panose="02020603050405020304" pitchFamily="18" charset="0"/>
              <a:cs typeface="Times New Roman" panose="02020603050405020304" pitchFamily="18" charset="0"/>
            </a:endParaRPr>
          </a:p>
          <a:p>
            <a:pPr lvl="0" algn="l"/>
            <a:r>
              <a:rPr lang="kk-KZ" smtClean="0">
                <a:latin typeface="Times New Roman" panose="02020603050405020304" pitchFamily="18" charset="0"/>
                <a:cs typeface="Times New Roman" panose="02020603050405020304" pitchFamily="18" charset="0"/>
              </a:rPr>
              <a:t>- жер </a:t>
            </a:r>
            <a:r>
              <a:rPr lang="kk-KZ">
                <a:latin typeface="Times New Roman" panose="02020603050405020304" pitchFamily="18" charset="0"/>
                <a:cs typeface="Times New Roman" panose="02020603050405020304" pitchFamily="18" charset="0"/>
              </a:rPr>
              <a:t>қатынастары саласында заңдылықты нығайту болып табылады. </a:t>
            </a:r>
            <a:endParaRPr lang="ru-RU">
              <a:latin typeface="Times New Roman" panose="02020603050405020304" pitchFamily="18" charset="0"/>
              <a:cs typeface="Times New Roman" panose="02020603050405020304" pitchFamily="18" charset="0"/>
            </a:endParaRPr>
          </a:p>
          <a:p>
            <a:endParaRPr lang="ru-RU"/>
          </a:p>
        </p:txBody>
      </p:sp>
    </p:spTree>
    <p:extLst>
      <p:ext uri="{BB962C8B-B14F-4D97-AF65-F5344CB8AC3E}">
        <p14:creationId xmlns:p14="http://schemas.microsoft.com/office/powerpoint/2010/main" val="2387194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98764" y="581891"/>
            <a:ext cx="10903527" cy="5569527"/>
          </a:xfrm>
        </p:spPr>
        <p:txBody>
          <a:bodyPr>
            <a:normAutofit/>
          </a:bodyPr>
          <a:lstStyle/>
          <a:p>
            <a:r>
              <a:rPr lang="kk-KZ" i="1" smtClean="0">
                <a:latin typeface="Times New Roman" panose="02020603050405020304" pitchFamily="18" charset="0"/>
                <a:cs typeface="Times New Roman" panose="02020603050405020304" pitchFamily="18" charset="0"/>
              </a:rPr>
              <a:t>Жер қатынастары саласындағы заңнамалар</a:t>
            </a:r>
            <a:endParaRPr lang="ru-RU">
              <a:latin typeface="Times New Roman" panose="02020603050405020304" pitchFamily="18" charset="0"/>
              <a:cs typeface="Times New Roman" panose="02020603050405020304" pitchFamily="18" charset="0"/>
            </a:endParaRPr>
          </a:p>
          <a:p>
            <a:pPr algn="just"/>
            <a:r>
              <a:rPr lang="kk-KZ">
                <a:latin typeface="Times New Roman" panose="02020603050405020304" pitchFamily="18" charset="0"/>
                <a:cs typeface="Times New Roman" panose="02020603050405020304" pitchFamily="18" charset="0"/>
              </a:rPr>
              <a:t>Қазақстан Республикасындағы жер заңдары Қазақстан Республикасының Конституциясына негiзделедi </a:t>
            </a:r>
            <a:r>
              <a:rPr lang="kk-KZ">
                <a:latin typeface="Times New Roman" panose="02020603050405020304" pitchFamily="18" charset="0"/>
                <a:cs typeface="Times New Roman" panose="02020603050405020304" pitchFamily="18" charset="0"/>
              </a:rPr>
              <a:t>және </a:t>
            </a:r>
            <a:r>
              <a:rPr lang="kk-KZ" smtClean="0">
                <a:latin typeface="Times New Roman" panose="02020603050405020304" pitchFamily="18" charset="0"/>
                <a:cs typeface="Times New Roman" panose="02020603050405020304" pitchFamily="18" charset="0"/>
              </a:rPr>
              <a:t>Жер Кодексі мен </a:t>
            </a:r>
            <a:r>
              <a:rPr lang="kk-KZ">
                <a:latin typeface="Times New Roman" panose="02020603050405020304" pitchFamily="18" charset="0"/>
                <a:cs typeface="Times New Roman" panose="02020603050405020304" pitchFamily="18" charset="0"/>
              </a:rPr>
              <a:t>Қазақстан Республикасының осыған сәйкес қабылданатын нормативтiк құқықтық актілерінен тұрады. Қазақстан Республикасы жер қоры жерлерінің жекелеген санаттарын құқықтық реттеу ерекшеліктері Қазақстан Республикасының заңдарымен белгіленеді.</a:t>
            </a:r>
            <a:endParaRPr lang="ru-RU">
              <a:latin typeface="Times New Roman" panose="02020603050405020304" pitchFamily="18" charset="0"/>
              <a:cs typeface="Times New Roman" panose="02020603050405020304" pitchFamily="18" charset="0"/>
            </a:endParaRPr>
          </a:p>
          <a:p>
            <a:pPr algn="just"/>
            <a:r>
              <a:rPr lang="kk-KZ">
                <a:latin typeface="Times New Roman" panose="02020603050405020304" pitchFamily="18" charset="0"/>
                <a:cs typeface="Times New Roman" panose="02020603050405020304" pitchFamily="18" charset="0"/>
              </a:rPr>
              <a:t>Жер қойнауын, суды, атмосфералық ауаны, орман-тоғайды және өзге де өсiмдiктердi, жануарлар дүниесiн, экологиялық, ғылыми және мәдени жағынан ерекше құндылығы бар қоршаған орта объектiлерiн, ерекше қорғалатын табиғи аумақтарды пайдалану мен қорғау жөнiндегi қатынастар Қазақстан Республикасының арнаулы заңдарымен реттеледi. </a:t>
            </a:r>
            <a:endParaRPr lang="ru-RU">
              <a:latin typeface="Times New Roman" panose="02020603050405020304" pitchFamily="18" charset="0"/>
              <a:cs typeface="Times New Roman" panose="02020603050405020304" pitchFamily="18" charset="0"/>
            </a:endParaRPr>
          </a:p>
          <a:p>
            <a:pPr algn="just"/>
            <a:r>
              <a:rPr lang="kk-KZ">
                <a:latin typeface="Times New Roman" panose="02020603050405020304" pitchFamily="18" charset="0"/>
                <a:cs typeface="Times New Roman" panose="02020603050405020304" pitchFamily="18" charset="0"/>
              </a:rPr>
              <a:t>Жер қатынастары субъектiлерiнiң өздерiне тиесiлi құқықтарды жүзеге асыруы табиғи pecуpc ретiндегi жерге және қоршаған ортаның өзге де объектiлерiне, сондай-ақ басқа тұлғалардың құқықтары мен заңды мүдделерiне зиян келтiрмеуге тиiс. </a:t>
            </a:r>
            <a:endParaRPr lang="ru-RU">
              <a:latin typeface="Times New Roman" panose="02020603050405020304" pitchFamily="18" charset="0"/>
              <a:cs typeface="Times New Roman" panose="02020603050405020304" pitchFamily="18" charset="0"/>
            </a:endParaRPr>
          </a:p>
          <a:p>
            <a:endParaRPr lang="ru-RU"/>
          </a:p>
        </p:txBody>
      </p:sp>
    </p:spTree>
    <p:extLst>
      <p:ext uri="{BB962C8B-B14F-4D97-AF65-F5344CB8AC3E}">
        <p14:creationId xmlns:p14="http://schemas.microsoft.com/office/powerpoint/2010/main" val="2834446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98764" y="581891"/>
            <a:ext cx="10903527" cy="5569527"/>
          </a:xfrm>
        </p:spPr>
        <p:txBody>
          <a:bodyPr>
            <a:normAutofit lnSpcReduction="10000"/>
          </a:bodyPr>
          <a:lstStyle/>
          <a:p>
            <a:pPr algn="just"/>
            <a:r>
              <a:rPr lang="kk-KZ" smtClean="0">
                <a:latin typeface="Times New Roman" panose="02020603050405020304" pitchFamily="18" charset="0"/>
                <a:cs typeface="Times New Roman" panose="02020603050405020304" pitchFamily="18" charset="0"/>
              </a:rPr>
              <a:t>Егер </a:t>
            </a:r>
            <a:r>
              <a:rPr lang="kk-KZ">
                <a:latin typeface="Times New Roman" panose="02020603050405020304" pitchFamily="18" charset="0"/>
                <a:cs typeface="Times New Roman" panose="02020603050405020304" pitchFamily="18" charset="0"/>
              </a:rPr>
              <a:t>Қазақстан Республикасының жер, экология, орман, су заңдарында жер қойнауы, өсiмдiктер мен жануарлар дүниесi, ерекше қорғалатын табиғи аумақтар туралы заңдарында өзгеше көзделмесе, жер учаскелерiн иелену, пайдалану және оларға билiк ету, сондай-ақ олармен мәмiле жасасу бойынша мүлiктiк қатынастар Қазақстан Республикасының азаматтық заңдарымен реттеледi. </a:t>
            </a:r>
            <a:endParaRPr lang="ru-RU">
              <a:latin typeface="Times New Roman" panose="02020603050405020304" pitchFamily="18" charset="0"/>
              <a:cs typeface="Times New Roman" panose="02020603050405020304" pitchFamily="18" charset="0"/>
            </a:endParaRPr>
          </a:p>
          <a:p>
            <a:pPr algn="just"/>
            <a:r>
              <a:rPr lang="kk-KZ">
                <a:latin typeface="Times New Roman" panose="02020603050405020304" pitchFamily="18" charset="0"/>
                <a:cs typeface="Times New Roman" panose="02020603050405020304" pitchFamily="18" charset="0"/>
              </a:rPr>
              <a:t>Қазақстан Республикасының заңдарында тікелей көзделген жағдайлардан басқа, жеке және заңды тұлғалардың жер қатынастары саласындағы құқықтарын шектеуге болмайды.</a:t>
            </a:r>
            <a:endParaRPr lang="ru-RU">
              <a:latin typeface="Times New Roman" panose="02020603050405020304" pitchFamily="18" charset="0"/>
              <a:cs typeface="Times New Roman" panose="02020603050405020304" pitchFamily="18" charset="0"/>
            </a:endParaRPr>
          </a:p>
          <a:p>
            <a:pPr algn="just"/>
            <a:r>
              <a:rPr lang="kk-KZ">
                <a:latin typeface="Times New Roman" panose="02020603050405020304" pitchFamily="18" charset="0"/>
                <a:cs typeface="Times New Roman" panose="02020603050405020304" pitchFamily="18" charset="0"/>
              </a:rPr>
              <a:t>Егер Жер кодексінде немесе Қазақстан Республикасының басқа да заң актiлерiнде өзгеше көзделмесе, шетелдiктер, азаматтығы жоқ адамдар, сондай-ақ шетелдiк заңды тұлғалар жер құқығы қатынастарында Қазақстан Республикасының азаматтарымен және заңды тұлғаларымен тең құқықтарды пайдаланады және сондай мiндеттер атқарады. </a:t>
            </a:r>
            <a:endParaRPr lang="ru-RU">
              <a:latin typeface="Times New Roman" panose="02020603050405020304" pitchFamily="18" charset="0"/>
              <a:cs typeface="Times New Roman" panose="02020603050405020304" pitchFamily="18" charset="0"/>
            </a:endParaRPr>
          </a:p>
          <a:p>
            <a:pPr algn="just"/>
            <a:r>
              <a:rPr lang="kk-KZ">
                <a:latin typeface="Times New Roman" panose="02020603050405020304" pitchFamily="18" charset="0"/>
                <a:cs typeface="Times New Roman" panose="02020603050405020304" pitchFamily="18" charset="0"/>
              </a:rPr>
              <a:t>Басқа мемлекеттердiң Қазақстан Республикасының аумағында жер пайдалану құқығы Қазақстан Республикасы бекiткен халықаралық шарттарға сәйкес туындайды. </a:t>
            </a:r>
            <a:endParaRPr lang="ru-RU">
              <a:latin typeface="Times New Roman" panose="02020603050405020304" pitchFamily="18" charset="0"/>
              <a:cs typeface="Times New Roman" panose="02020603050405020304" pitchFamily="18" charset="0"/>
            </a:endParaRPr>
          </a:p>
          <a:p>
            <a:endParaRPr lang="ru-RU"/>
          </a:p>
        </p:txBody>
      </p:sp>
    </p:spTree>
    <p:extLst>
      <p:ext uri="{BB962C8B-B14F-4D97-AF65-F5344CB8AC3E}">
        <p14:creationId xmlns:p14="http://schemas.microsoft.com/office/powerpoint/2010/main" val="415303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98764" y="581891"/>
            <a:ext cx="10903527" cy="5569527"/>
          </a:xfrm>
        </p:spPr>
        <p:txBody>
          <a:bodyPr>
            <a:normAutofit/>
          </a:bodyPr>
          <a:lstStyle/>
          <a:p>
            <a:endParaRPr lang="kk-KZ" smtClean="0"/>
          </a:p>
          <a:p>
            <a:endParaRPr lang="kk-KZ"/>
          </a:p>
          <a:p>
            <a:r>
              <a:rPr lang="kk-KZ" sz="2800" smtClean="0">
                <a:latin typeface="Times New Roman" panose="02020603050405020304" pitchFamily="18" charset="0"/>
                <a:cs typeface="Times New Roman" panose="02020603050405020304" pitchFamily="18" charset="0"/>
              </a:rPr>
              <a:t>ТАҚЫРЫП 2 </a:t>
            </a:r>
          </a:p>
          <a:p>
            <a:endParaRPr lang="kk-KZ" sz="2800" smtClean="0">
              <a:latin typeface="Times New Roman" panose="02020603050405020304" pitchFamily="18" charset="0"/>
              <a:cs typeface="Times New Roman" panose="02020603050405020304" pitchFamily="18" charset="0"/>
            </a:endParaRPr>
          </a:p>
          <a:p>
            <a:r>
              <a:rPr lang="kk-KZ" sz="4400" b="1" smtClean="0">
                <a:latin typeface="Times New Roman" panose="02020603050405020304" pitchFamily="18" charset="0"/>
                <a:cs typeface="Times New Roman" panose="02020603050405020304" pitchFamily="18" charset="0"/>
              </a:rPr>
              <a:t>ЖЕРЛЕРДІ </a:t>
            </a:r>
            <a:r>
              <a:rPr lang="kk-KZ" sz="4400" b="1">
                <a:latin typeface="Times New Roman" panose="02020603050405020304" pitchFamily="18" charset="0"/>
                <a:cs typeface="Times New Roman" panose="02020603050405020304" pitchFamily="18" charset="0"/>
              </a:rPr>
              <a:t>ҚОРҒАУДЫҢ </a:t>
            </a:r>
            <a:endParaRPr lang="kk-KZ" sz="4400" b="1" smtClean="0">
              <a:latin typeface="Times New Roman" panose="02020603050405020304" pitchFamily="18" charset="0"/>
              <a:cs typeface="Times New Roman" panose="02020603050405020304" pitchFamily="18" charset="0"/>
            </a:endParaRPr>
          </a:p>
          <a:p>
            <a:r>
              <a:rPr lang="kk-KZ" sz="4400" b="1" smtClean="0">
                <a:latin typeface="Times New Roman" panose="02020603050405020304" pitchFamily="18" charset="0"/>
                <a:cs typeface="Times New Roman" panose="02020603050405020304" pitchFamily="18" charset="0"/>
              </a:rPr>
              <a:t>ТҮСІНІГІ </a:t>
            </a:r>
            <a:r>
              <a:rPr lang="kk-KZ" sz="4400" b="1">
                <a:latin typeface="Times New Roman" panose="02020603050405020304" pitchFamily="18" charset="0"/>
                <a:cs typeface="Times New Roman" panose="02020603050405020304" pitchFamily="18" charset="0"/>
              </a:rPr>
              <a:t>МЕН МАЗМҰНЫ</a:t>
            </a:r>
            <a:endParaRPr lang="ru-RU" sz="4400" b="1">
              <a:latin typeface="Times New Roman" panose="02020603050405020304" pitchFamily="18" charset="0"/>
              <a:cs typeface="Times New Roman" panose="02020603050405020304" pitchFamily="18" charset="0"/>
            </a:endParaRPr>
          </a:p>
          <a:p>
            <a:endParaRPr lang="ru-RU" sz="4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6660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98764" y="581891"/>
            <a:ext cx="10903527" cy="5209309"/>
          </a:xfrm>
        </p:spPr>
        <p:txBody>
          <a:bodyPr>
            <a:normAutofit fontScale="85000" lnSpcReduction="20000"/>
          </a:bodyPr>
          <a:lstStyle/>
          <a:p>
            <a:endParaRPr lang="kk-KZ" smtClean="0"/>
          </a:p>
          <a:p>
            <a:endParaRPr lang="kk-KZ"/>
          </a:p>
          <a:p>
            <a:r>
              <a:rPr lang="kk-KZ" sz="2800" i="1">
                <a:latin typeface="Times New Roman" panose="02020603050405020304" pitchFamily="18" charset="0"/>
                <a:cs typeface="Times New Roman" panose="02020603050405020304" pitchFamily="18" charset="0"/>
              </a:rPr>
              <a:t>Жердi қорғаудың мақсаттары мен мiндеттерi</a:t>
            </a:r>
            <a:endParaRPr lang="ru-RU" sz="2800">
              <a:latin typeface="Times New Roman" panose="02020603050405020304" pitchFamily="18" charset="0"/>
              <a:cs typeface="Times New Roman" panose="02020603050405020304" pitchFamily="18" charset="0"/>
            </a:endParaRPr>
          </a:p>
          <a:p>
            <a:pPr algn="just"/>
            <a:r>
              <a:rPr lang="kk-KZ" sz="2800">
                <a:latin typeface="Times New Roman" panose="02020603050405020304" pitchFamily="18" charset="0"/>
                <a:cs typeface="Times New Roman" panose="02020603050405020304" pitchFamily="18" charset="0"/>
              </a:rPr>
              <a:t>Жердi қорғау қоршаған ортаның бiр бөлiгi ретiнде жердi қорғауға, жердi ұтымды пайдалануға, жердi ауыл шаруашылығы мен орман шаруашылығы айналымынан негiзсiз алып қоюды болдырмауға, сондай-ақ топырақтың құнарлылығын қалпына келтiру мен арттыруға бағытталған құқықтық, ұйымдық, экономикалық, технологиялық және басқа да iс-шаралар жүйесiн қамтиды. </a:t>
            </a:r>
            <a:endParaRPr lang="ru-RU" sz="2800">
              <a:latin typeface="Times New Roman" panose="02020603050405020304" pitchFamily="18" charset="0"/>
              <a:cs typeface="Times New Roman" panose="02020603050405020304" pitchFamily="18" charset="0"/>
            </a:endParaRPr>
          </a:p>
          <a:p>
            <a:pPr algn="just"/>
            <a:r>
              <a:rPr lang="kk-KZ" sz="2800">
                <a:latin typeface="Times New Roman" panose="02020603050405020304" pitchFamily="18" charset="0"/>
                <a:cs typeface="Times New Roman" panose="02020603050405020304" pitchFamily="18" charset="0"/>
              </a:rPr>
              <a:t>Жердi қорғау мақсаттары: </a:t>
            </a:r>
            <a:endParaRPr lang="ru-RU" sz="2800">
              <a:latin typeface="Times New Roman" panose="02020603050405020304" pitchFamily="18" charset="0"/>
              <a:cs typeface="Times New Roman" panose="02020603050405020304" pitchFamily="18" charset="0"/>
            </a:endParaRPr>
          </a:p>
          <a:p>
            <a:pPr algn="just"/>
            <a:r>
              <a:rPr lang="kk-KZ" sz="2800">
                <a:latin typeface="Times New Roman" panose="02020603050405020304" pitchFamily="18" charset="0"/>
                <a:cs typeface="Times New Roman" panose="02020603050405020304" pitchFamily="18" charset="0"/>
              </a:rPr>
              <a:t>1) өндiрiстiң экологиялық қауiпсiз технологияларын ынталандыру және орман мелиорациялық, мелиорациялық және басқа да iс-шараларды жүргiзу арқылы жердiң тозуы мен бүлiнуiн, шаруашылық қызметтiң басқа да қолайсыз зардаптарын болдырмау; </a:t>
            </a:r>
            <a:endParaRPr lang="ru-RU" sz="2800">
              <a:latin typeface="Times New Roman" panose="02020603050405020304" pitchFamily="18" charset="0"/>
              <a:cs typeface="Times New Roman" panose="02020603050405020304" pitchFamily="18" charset="0"/>
            </a:endParaRPr>
          </a:p>
          <a:p>
            <a:pPr algn="just"/>
            <a:r>
              <a:rPr lang="kk-KZ" sz="2800">
                <a:latin typeface="Times New Roman" panose="02020603050405020304" pitchFamily="18" charset="0"/>
                <a:cs typeface="Times New Roman" panose="02020603050405020304" pitchFamily="18" charset="0"/>
              </a:rPr>
              <a:t>2) тозған немесе бүлiнген жердi жақсарту мен қалпына келтiрудi қамтамасыз ету; </a:t>
            </a:r>
            <a:endParaRPr lang="ru-RU" sz="2800">
              <a:latin typeface="Times New Roman" panose="02020603050405020304" pitchFamily="18" charset="0"/>
              <a:cs typeface="Times New Roman" panose="02020603050405020304" pitchFamily="18" charset="0"/>
            </a:endParaRPr>
          </a:p>
          <a:p>
            <a:pPr algn="just"/>
            <a:r>
              <a:rPr lang="kk-KZ" sz="2800">
                <a:latin typeface="Times New Roman" panose="02020603050405020304" pitchFamily="18" charset="0"/>
                <a:cs typeface="Times New Roman" panose="02020603050405020304" pitchFamily="18" charset="0"/>
              </a:rPr>
              <a:t>3) жердi оңтайлы пайдаланудың экологиялық нормативтерiн тәжiрибеге енгiзу болып табылады. </a:t>
            </a:r>
            <a:endParaRPr lang="ru-RU" sz="2800">
              <a:latin typeface="Times New Roman" panose="02020603050405020304" pitchFamily="18" charset="0"/>
              <a:cs typeface="Times New Roman" panose="02020603050405020304" pitchFamily="18" charset="0"/>
            </a:endParaRPr>
          </a:p>
          <a:p>
            <a:endParaRPr lang="ru-RU" sz="4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8961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98764" y="581891"/>
            <a:ext cx="11097491" cy="5721927"/>
          </a:xfrm>
        </p:spPr>
        <p:txBody>
          <a:bodyPr>
            <a:normAutofit fontScale="32500" lnSpcReduction="20000"/>
          </a:bodyPr>
          <a:lstStyle/>
          <a:p>
            <a:endParaRPr lang="kk-KZ" smtClean="0"/>
          </a:p>
          <a:p>
            <a:endParaRPr lang="kk-KZ"/>
          </a:p>
          <a:p>
            <a:r>
              <a:rPr lang="kk-KZ" sz="8000" i="1">
                <a:latin typeface="Times New Roman" panose="02020603050405020304" pitchFamily="18" charset="0"/>
                <a:cs typeface="Times New Roman" panose="02020603050405020304" pitchFamily="18" charset="0"/>
              </a:rPr>
              <a:t>Жердi қорғау</a:t>
            </a:r>
            <a:endParaRPr lang="ru-RU" sz="8000">
              <a:latin typeface="Times New Roman" panose="02020603050405020304" pitchFamily="18" charset="0"/>
              <a:cs typeface="Times New Roman" panose="02020603050405020304" pitchFamily="18" charset="0"/>
            </a:endParaRPr>
          </a:p>
          <a:p>
            <a:r>
              <a:rPr lang="kk-KZ" sz="8000">
                <a:latin typeface="Times New Roman" panose="02020603050405020304" pitchFamily="18" charset="0"/>
                <a:cs typeface="Times New Roman" panose="02020603050405020304" pitchFamily="18" charset="0"/>
              </a:rPr>
              <a:t>  Жер учаскелерiнiң меншiк иелерi мен жер пайдаланушылар: </a:t>
            </a:r>
            <a:endParaRPr lang="ru-RU" sz="8000">
              <a:latin typeface="Times New Roman" panose="02020603050405020304" pitchFamily="18" charset="0"/>
              <a:cs typeface="Times New Roman" panose="02020603050405020304" pitchFamily="18" charset="0"/>
            </a:endParaRPr>
          </a:p>
          <a:p>
            <a:pPr algn="just"/>
            <a:r>
              <a:rPr lang="kk-KZ" sz="8000">
                <a:latin typeface="Times New Roman" panose="02020603050405020304" pitchFamily="18" charset="0"/>
                <a:cs typeface="Times New Roman" panose="02020603050405020304" pitchFamily="18" charset="0"/>
              </a:rPr>
              <a:t>1) жердi құнарсызданудан және шөлейттенуден, су және жел эрозиясынан, селден, су басудан, батпақтанудан, қайталап сортаңданудан, құрғап кетуден, тапталудан, өндiрiс пен тұтыну қалдықтарымен, химиялық, биологиялық, радиоактивтi және басқа да зиянды заттармен ластанудан, басқа да бүлiну процестерiнен қорғауға; </a:t>
            </a:r>
            <a:endParaRPr lang="ru-RU" sz="8000">
              <a:latin typeface="Times New Roman" panose="02020603050405020304" pitchFamily="18" charset="0"/>
              <a:cs typeface="Times New Roman" panose="02020603050405020304" pitchFamily="18" charset="0"/>
            </a:endParaRPr>
          </a:p>
          <a:p>
            <a:pPr algn="just"/>
            <a:r>
              <a:rPr lang="kk-KZ" sz="8000">
                <a:latin typeface="Times New Roman" panose="02020603050405020304" pitchFamily="18" charset="0"/>
                <a:cs typeface="Times New Roman" panose="02020603050405020304" pitchFamily="18" charset="0"/>
              </a:rPr>
              <a:t>2) ауыл шаруашылығы жерiн карантиндiк зиянкестер мен өсiмдiк ауруларын жұқтырудан, арамшөп, бұта мен шiлiк басып кетуден, жердiң жай-күйi нашарлауының өзге де түрлерiнен қорғауға; </a:t>
            </a:r>
            <a:endParaRPr lang="ru-RU" sz="8000">
              <a:latin typeface="Times New Roman" panose="02020603050405020304" pitchFamily="18" charset="0"/>
              <a:cs typeface="Times New Roman" panose="02020603050405020304" pitchFamily="18" charset="0"/>
            </a:endParaRPr>
          </a:p>
          <a:p>
            <a:pPr algn="just"/>
            <a:r>
              <a:rPr lang="kk-KZ" sz="8000">
                <a:latin typeface="Times New Roman" panose="02020603050405020304" pitchFamily="18" charset="0"/>
                <a:cs typeface="Times New Roman" panose="02020603050405020304" pitchFamily="18" charset="0"/>
              </a:rPr>
              <a:t>3) бүлiнген жердi жаңғыртуға, оның құнарлылығын және жердiң басқа да пайдалы қасиеттерiн қалпына келтiру мен оны шаруашылық айналымына уақтылы тартуға; </a:t>
            </a:r>
            <a:endParaRPr lang="ru-RU" sz="8000">
              <a:latin typeface="Times New Roman" panose="02020603050405020304" pitchFamily="18" charset="0"/>
              <a:cs typeface="Times New Roman" panose="02020603050405020304" pitchFamily="18" charset="0"/>
            </a:endParaRPr>
          </a:p>
          <a:p>
            <a:pPr algn="just"/>
            <a:r>
              <a:rPr lang="kk-KZ" sz="8000">
                <a:latin typeface="Times New Roman" panose="02020603050405020304" pitchFamily="18" charset="0"/>
                <a:cs typeface="Times New Roman" panose="02020603050405020304" pitchFamily="18" charset="0"/>
              </a:rPr>
              <a:t>4) жердiң бүлiнуiмен байланысты жұмыстар жүргiзiлген кезде топырақтың құнарлы қабатын сыдырып алуға, сақтауға және пайдалануға бағытталған iс-шаралар жүргiзуге мiндеттi. </a:t>
            </a:r>
            <a:endParaRPr lang="ru-RU" sz="8000">
              <a:latin typeface="Times New Roman" panose="02020603050405020304" pitchFamily="18" charset="0"/>
              <a:cs typeface="Times New Roman" panose="02020603050405020304" pitchFamily="18" charset="0"/>
            </a:endParaRPr>
          </a:p>
          <a:p>
            <a:pPr algn="just"/>
            <a:endParaRPr lang="ru-RU" sz="4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2467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98765" y="581891"/>
            <a:ext cx="10972800" cy="5721927"/>
          </a:xfrm>
        </p:spPr>
        <p:txBody>
          <a:bodyPr>
            <a:normAutofit fontScale="32500" lnSpcReduction="20000"/>
          </a:bodyPr>
          <a:lstStyle/>
          <a:p>
            <a:endParaRPr lang="kk-KZ" smtClean="0"/>
          </a:p>
          <a:p>
            <a:endParaRPr lang="kk-KZ"/>
          </a:p>
          <a:p>
            <a:pPr algn="just"/>
            <a:r>
              <a:rPr lang="kk-KZ" sz="8000" smtClean="0">
                <a:latin typeface="Times New Roman" panose="02020603050405020304" pitchFamily="18" charset="0"/>
                <a:cs typeface="Times New Roman" panose="02020603050405020304" pitchFamily="18" charset="0"/>
              </a:rPr>
              <a:t>Жердiң </a:t>
            </a:r>
            <a:r>
              <a:rPr lang="kk-KZ" sz="8000">
                <a:latin typeface="Times New Roman" panose="02020603050405020304" pitchFamily="18" charset="0"/>
                <a:cs typeface="Times New Roman" panose="02020603050405020304" pitchFamily="18" charset="0"/>
              </a:rPr>
              <a:t>тозуын болдырмау, топырақтың құнарлылығын және ластанған аумақтарды қалпына келтiру мақсатында, сондай-ақ ауыл шаруашылығының тозған алқаптарының, химиялық, биологиялық, радиоактивтi және басқа да зиянды заттардың жол берiлетiн шектегi қоспаларының және жол берiлетiн шектегi әсер деңгейiнiң белгiленген нормативтерiнен артық ластанған, өндiрiс және тұтыну қалдықтарымен, ақаба сулармен ластанған жердiң, сондай-ақ карантиндiк зиянкестер мен өсiмдiк аурулары жұққан жердiң топырақ құнарлылығын қалпына келтiру мүмкiн болмаған жағдайларда Қазақстан Республикасының Үкiметi белгiлейтiн тәртiппен жердi сақтап қою көзделедi. </a:t>
            </a:r>
            <a:endParaRPr lang="ru-RU" sz="8000">
              <a:latin typeface="Times New Roman" panose="02020603050405020304" pitchFamily="18" charset="0"/>
              <a:cs typeface="Times New Roman" panose="02020603050405020304" pitchFamily="18" charset="0"/>
            </a:endParaRPr>
          </a:p>
          <a:p>
            <a:pPr algn="just"/>
            <a:r>
              <a:rPr lang="kk-KZ" sz="8000">
                <a:latin typeface="Times New Roman" panose="02020603050405020304" pitchFamily="18" charset="0"/>
                <a:cs typeface="Times New Roman" panose="02020603050405020304" pitchFamily="18" charset="0"/>
              </a:rPr>
              <a:t>Жер учаскелерiнiң меншiк иелерi мен жер пайдаланушылардың жердi ұтымды пайдалану мен қорғауға мүдделiлiгiн арттыру мақсатында бюджет заңдарында және салық туралы заңдарда белгiленген тәртiппен жердi қорғау мен пайдалануға экономикалық ынталандыру жүзеге асырылуы мүмкiн. </a:t>
            </a:r>
            <a:endParaRPr lang="ru-RU" sz="8000">
              <a:latin typeface="Times New Roman" panose="02020603050405020304" pitchFamily="18" charset="0"/>
              <a:cs typeface="Times New Roman" panose="02020603050405020304" pitchFamily="18" charset="0"/>
            </a:endParaRPr>
          </a:p>
          <a:p>
            <a:pPr algn="just"/>
            <a:endParaRPr lang="ru-RU" sz="4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865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98765" y="581891"/>
            <a:ext cx="10792690" cy="5721927"/>
          </a:xfrm>
        </p:spPr>
        <p:txBody>
          <a:bodyPr>
            <a:normAutofit/>
          </a:bodyPr>
          <a:lstStyle/>
          <a:p>
            <a:endParaRPr lang="kk-KZ" smtClean="0"/>
          </a:p>
          <a:p>
            <a:endParaRPr lang="kk-KZ"/>
          </a:p>
          <a:p>
            <a:r>
              <a:rPr lang="kk-KZ" sz="2800" i="1">
                <a:latin typeface="Times New Roman" panose="02020603050405020304" pitchFamily="18" charset="0"/>
                <a:cs typeface="Times New Roman" panose="02020603050405020304" pitchFamily="18" charset="0"/>
              </a:rPr>
              <a:t>Топырақта зиянды заттардың жол берiлетiн шектегi қоспаларының нормативтерi</a:t>
            </a:r>
            <a:endParaRPr lang="ru-RU" sz="2800">
              <a:latin typeface="Times New Roman" panose="02020603050405020304" pitchFamily="18" charset="0"/>
              <a:cs typeface="Times New Roman" panose="02020603050405020304" pitchFamily="18" charset="0"/>
            </a:endParaRPr>
          </a:p>
          <a:p>
            <a:pPr algn="just"/>
            <a:r>
              <a:rPr lang="kk-KZ" sz="2800">
                <a:latin typeface="Times New Roman" panose="02020603050405020304" pitchFamily="18" charset="0"/>
                <a:cs typeface="Times New Roman" panose="02020603050405020304" pitchFamily="18" charset="0"/>
              </a:rPr>
              <a:t>Топырақты ластайтын зиянды заттардың, зиянды микроорганизмдердiң және басқа да биологиялық заттардың жол берiлетiн шектегi қоспаларының нормативтерi топырақтың жай-күйiн адам денсаулығы мен қоршаған ортаны қорғау мүдделерiне сай бағалау үшiн белгiленедi. </a:t>
            </a:r>
            <a:endParaRPr lang="ru-RU" sz="2800">
              <a:latin typeface="Times New Roman" panose="02020603050405020304" pitchFamily="18" charset="0"/>
              <a:cs typeface="Times New Roman" panose="02020603050405020304" pitchFamily="18" charset="0"/>
            </a:endParaRPr>
          </a:p>
          <a:p>
            <a:pPr algn="just"/>
            <a:r>
              <a:rPr lang="kk-KZ" sz="2800">
                <a:latin typeface="Times New Roman" panose="02020603050405020304" pitchFamily="18" charset="0"/>
                <a:cs typeface="Times New Roman" panose="02020603050405020304" pitchFamily="18" charset="0"/>
              </a:rPr>
              <a:t>Аталған нормативтер Қазақстан Республикасының заңдарында белгiленетiн тәртiппен бекiтiледi. </a:t>
            </a:r>
            <a:endParaRPr lang="ru-RU" sz="2800">
              <a:latin typeface="Times New Roman" panose="02020603050405020304" pitchFamily="18" charset="0"/>
              <a:cs typeface="Times New Roman" panose="02020603050405020304" pitchFamily="18" charset="0"/>
            </a:endParaRPr>
          </a:p>
          <a:p>
            <a:pPr algn="just"/>
            <a:endParaRPr lang="ru-RU" sz="4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2377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98765" y="581891"/>
            <a:ext cx="10792690" cy="5721927"/>
          </a:xfrm>
        </p:spPr>
        <p:txBody>
          <a:bodyPr>
            <a:normAutofit/>
          </a:bodyPr>
          <a:lstStyle/>
          <a:p>
            <a:endParaRPr lang="kk-KZ" smtClean="0"/>
          </a:p>
          <a:p>
            <a:endParaRPr lang="kk-KZ"/>
          </a:p>
          <a:p>
            <a:pPr algn="just"/>
            <a:r>
              <a:rPr lang="kk-KZ" sz="2600">
                <a:latin typeface="Times New Roman" panose="02020603050405020304" pitchFamily="18" charset="0"/>
                <a:cs typeface="Times New Roman" panose="02020603050405020304" pitchFamily="18" charset="0"/>
              </a:rPr>
              <a:t>Жердiң жай-күйiне керi әсер ететiн жаңа және қайта жаңғыртылатын үйлердi (құрылыстарды, ғимараттарды) әрi басқа да объектiлердi орналастыру, жобалау және пайдалануға беру, жаңа техника мен технологияларды енгiзу кезiнде жердi қорғау жөнiнде iс-шаралар көзделуге және жүзеге асырылуға, экологиялық, санитарлық-гигиеналық және басқа да арнайы талаптардың (нормалардың, ережелердiң, нормативтердiң) сақталуы қамтамасыз етiлуге тиiс.</a:t>
            </a:r>
            <a:endParaRPr lang="ru-RU" sz="2600">
              <a:latin typeface="Times New Roman" panose="02020603050405020304" pitchFamily="18" charset="0"/>
              <a:cs typeface="Times New Roman" panose="02020603050405020304" pitchFamily="18" charset="0"/>
            </a:endParaRPr>
          </a:p>
          <a:p>
            <a:pPr algn="just"/>
            <a:endParaRPr lang="ru-RU" sz="4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2085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98765" y="581891"/>
            <a:ext cx="10792690" cy="5721927"/>
          </a:xfrm>
        </p:spPr>
        <p:txBody>
          <a:bodyPr>
            <a:normAutofit/>
          </a:bodyPr>
          <a:lstStyle/>
          <a:p>
            <a:endParaRPr lang="kk-KZ" smtClean="0"/>
          </a:p>
          <a:p>
            <a:endParaRPr lang="kk-KZ"/>
          </a:p>
          <a:p>
            <a:pPr algn="just"/>
            <a:r>
              <a:rPr lang="kk-KZ" sz="2800">
                <a:latin typeface="Times New Roman" panose="02020603050405020304" pitchFamily="18" charset="0"/>
                <a:cs typeface="Times New Roman" panose="02020603050405020304" pitchFamily="18" charset="0"/>
              </a:rPr>
              <a:t>Жердiң жай-күйiне керi әсердi бағалау және оларды қорғау жөнiнде көзделген iс-шаралардың тиiмдiлiгi мемлекеттiк экологиялық сараптаманың, өзге де мемлекеттiк сараптамалардың нәтижелерi бойынша жүргiзiледi, олардың оң қорытындысы болмайынша жаңа техника мен технологияларды енгiзуге, жердi мелиорациялау жөніндегі іс-шараларды жүзеге асыруға, үйлердi (құрылыстарды, ғимараттарды) және басқа да объектiлер салуды (қайта жаңғыртуды) қаржыландыруға тыйым салынады.</a:t>
            </a:r>
            <a:endParaRPr lang="ru-RU" sz="2800">
              <a:latin typeface="Times New Roman" panose="02020603050405020304" pitchFamily="18" charset="0"/>
              <a:cs typeface="Times New Roman" panose="02020603050405020304" pitchFamily="18" charset="0"/>
            </a:endParaRPr>
          </a:p>
          <a:p>
            <a:pPr algn="just"/>
            <a:endParaRPr lang="ru-RU" sz="4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0406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98765" y="581891"/>
            <a:ext cx="10792690" cy="5721927"/>
          </a:xfrm>
        </p:spPr>
        <p:txBody>
          <a:bodyPr>
            <a:normAutofit lnSpcReduction="10000"/>
          </a:bodyPr>
          <a:lstStyle/>
          <a:p>
            <a:endParaRPr lang="kk-KZ" smtClean="0"/>
          </a:p>
          <a:p>
            <a:endParaRPr lang="kk-KZ"/>
          </a:p>
          <a:p>
            <a:r>
              <a:rPr lang="kk-KZ" sz="2800" i="1">
                <a:latin typeface="Times New Roman" panose="02020603050405020304" pitchFamily="18" charset="0"/>
                <a:cs typeface="Times New Roman" panose="02020603050405020304" pitchFamily="18" charset="0"/>
              </a:rPr>
              <a:t>Радиоактивтi ластануға ұшыраған және ядролық қару сынақтары өткiзiлген жер</a:t>
            </a:r>
            <a:endParaRPr lang="ru-RU" sz="2800">
              <a:latin typeface="Times New Roman" panose="02020603050405020304" pitchFamily="18" charset="0"/>
              <a:cs typeface="Times New Roman" panose="02020603050405020304" pitchFamily="18" charset="0"/>
            </a:endParaRPr>
          </a:p>
          <a:p>
            <a:pPr algn="just"/>
            <a:r>
              <a:rPr lang="kk-KZ" sz="2800">
                <a:latin typeface="Times New Roman" panose="02020603050405020304" pitchFamily="18" charset="0"/>
                <a:cs typeface="Times New Roman" panose="02020603050405020304" pitchFamily="18" charset="0"/>
              </a:rPr>
              <a:t>Нормативтен артық радиоактивтi ластануға ұшыраған немесе тұрғын халықтың өмiрi мен денсаулығына өзге де түрде қатер төндiретiн жер учаскелерi меншiкке, тұрақты немесе уақытша жер пайдалануға берiлмейдi.</a:t>
            </a:r>
            <a:endParaRPr lang="ru-RU" sz="2800">
              <a:latin typeface="Times New Roman" panose="02020603050405020304" pitchFamily="18" charset="0"/>
              <a:cs typeface="Times New Roman" panose="02020603050405020304" pitchFamily="18" charset="0"/>
            </a:endParaRPr>
          </a:p>
          <a:p>
            <a:pPr algn="just"/>
            <a:r>
              <a:rPr lang="kk-KZ" sz="2800">
                <a:latin typeface="Times New Roman" panose="02020603050405020304" pitchFamily="18" charset="0"/>
                <a:cs typeface="Times New Roman" panose="02020603050405020304" pitchFamily="18" charset="0"/>
              </a:rPr>
              <a:t>Қазақстан Республикасының заңдарында белгiленген санитарлық талаптар мен нормативтерге сәйкес өнiм алу қамтамасыз етiлмейтiн, радиоактивтi ластануға ұшыраған жер учаскелерi ауыл шаруашылығы айналымынан алынады және сақтап қоюға жатады. Бұл жерде ауыл шаруашылығы өнiмдерiн өндiруге және оны өткiзуге тыйым салынады. </a:t>
            </a:r>
            <a:endParaRPr lang="ru-RU" sz="2800">
              <a:latin typeface="Times New Roman" panose="02020603050405020304" pitchFamily="18" charset="0"/>
              <a:cs typeface="Times New Roman" panose="02020603050405020304" pitchFamily="18" charset="0"/>
            </a:endParaRPr>
          </a:p>
          <a:p>
            <a:pPr algn="just"/>
            <a:endParaRPr lang="ru-RU" sz="4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1736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98765" y="581891"/>
            <a:ext cx="10792690" cy="5721927"/>
          </a:xfrm>
        </p:spPr>
        <p:txBody>
          <a:bodyPr>
            <a:normAutofit lnSpcReduction="10000"/>
          </a:bodyPr>
          <a:lstStyle/>
          <a:p>
            <a:endParaRPr lang="kk-KZ" smtClean="0"/>
          </a:p>
          <a:p>
            <a:endParaRPr lang="kk-KZ"/>
          </a:p>
          <a:p>
            <a:pPr algn="just"/>
            <a:r>
              <a:rPr lang="kk-KZ" sz="2800">
                <a:latin typeface="Times New Roman" panose="02020603050405020304" pitchFamily="18" charset="0"/>
                <a:cs typeface="Times New Roman" panose="02020603050405020304" pitchFamily="18" charset="0"/>
              </a:rPr>
              <a:t>Қазақстан Республикасының Үкiметi ядролық қару сынақтары өткiзiлген жер учаскелерiн ядролық қару сынағының зардаптарын жою жөнiндегi барлық iс-шаралар аяқталғаннан және кешендi экологиялық тексеру жүргiзiлгеннен кейiн ғана, мемлекеттiк экологиялық сараптаманың оң қорытындысы болғанда меншiкке немесе жер пайдалануға беруi мүмкiн. </a:t>
            </a:r>
            <a:endParaRPr lang="ru-RU" sz="2800">
              <a:latin typeface="Times New Roman" panose="02020603050405020304" pitchFamily="18" charset="0"/>
              <a:cs typeface="Times New Roman" panose="02020603050405020304" pitchFamily="18" charset="0"/>
            </a:endParaRPr>
          </a:p>
          <a:p>
            <a:pPr algn="just"/>
            <a:r>
              <a:rPr lang="kk-KZ" sz="2800">
                <a:latin typeface="Times New Roman" panose="02020603050405020304" pitchFamily="18" charset="0"/>
                <a:cs typeface="Times New Roman" panose="02020603050405020304" pitchFamily="18" charset="0"/>
              </a:rPr>
              <a:t>Көрсетілген аумақтарда ядролық қару сынақтарының зардаптарын жою жөнiндегi iс-шаралар Қазақстан Республикасы Мемлекеттік жоспарлау жүйесінің құжаттарында көзделедi.</a:t>
            </a:r>
            <a:endParaRPr lang="ru-RU" sz="2800">
              <a:latin typeface="Times New Roman" panose="02020603050405020304" pitchFamily="18" charset="0"/>
              <a:cs typeface="Times New Roman" panose="02020603050405020304" pitchFamily="18" charset="0"/>
            </a:endParaRPr>
          </a:p>
          <a:p>
            <a:pPr algn="just"/>
            <a:r>
              <a:rPr lang="kk-KZ" sz="2800">
                <a:latin typeface="Times New Roman" panose="02020603050405020304" pitchFamily="18" charset="0"/>
                <a:cs typeface="Times New Roman" panose="02020603050405020304" pitchFamily="18" charset="0"/>
              </a:rPr>
              <a:t>Радиоактивтi ластануға ұшыраған жердi мәжбүрлеп иеліктен шығару мен қорғау тәртiбi Қазақстан Республикасының </a:t>
            </a:r>
            <a:r>
              <a:rPr lang="kk-KZ" sz="2800">
                <a:latin typeface="Times New Roman" panose="02020603050405020304" pitchFamily="18" charset="0"/>
                <a:cs typeface="Times New Roman" panose="02020603050405020304" pitchFamily="18" charset="0"/>
              </a:rPr>
              <a:t>заңдарында </a:t>
            </a:r>
            <a:r>
              <a:rPr lang="kk-KZ" sz="2800" smtClean="0">
                <a:latin typeface="Times New Roman" panose="02020603050405020304" pitchFamily="18" charset="0"/>
                <a:cs typeface="Times New Roman" panose="02020603050405020304" pitchFamily="18" charset="0"/>
              </a:rPr>
              <a:t>айқындалады.</a:t>
            </a:r>
            <a:endParaRPr lang="ru-RU" sz="2800">
              <a:latin typeface="Times New Roman" panose="02020603050405020304" pitchFamily="18" charset="0"/>
              <a:cs typeface="Times New Roman" panose="02020603050405020304" pitchFamily="18" charset="0"/>
            </a:endParaRPr>
          </a:p>
          <a:p>
            <a:pPr algn="just"/>
            <a:endParaRPr lang="ru-RU" sz="4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830228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933</Words>
  <Application>Microsoft Office PowerPoint</Application>
  <PresentationFormat>Широкоэкранный</PresentationFormat>
  <Paragraphs>84</Paragraphs>
  <Slides>16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16</vt:i4>
      </vt:variant>
    </vt:vector>
  </HeadingPairs>
  <TitlesOfParts>
    <vt:vector size="21" baseType="lpstr">
      <vt:lpstr>Arial</vt:lpstr>
      <vt:lpstr>Calibri</vt:lpstr>
      <vt:lpstr>Calibri Light</vt:lpstr>
      <vt:lpstr>Times New Roman</vt:lpstr>
      <vt:lpstr>Тема Office</vt:lpstr>
      <vt:lpstr>ПӘН АТАУЫ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ПӘН АТАУЫ</dc:title>
  <dc:creator>RePack by Diakov</dc:creator>
  <cp:lastModifiedBy>RePack by Diakov</cp:lastModifiedBy>
  <cp:revision>13</cp:revision>
  <dcterms:created xsi:type="dcterms:W3CDTF">2021-03-24T16:32:08Z</dcterms:created>
  <dcterms:modified xsi:type="dcterms:W3CDTF">2021-03-24T16:49:58Z</dcterms:modified>
</cp:coreProperties>
</file>